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png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67" r:id="rId5"/>
    <p:sldId id="268" r:id="rId6"/>
    <p:sldId id="261" r:id="rId7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9C88F1-D106-4EFF-AE22-4E80C5687A16}" type="doc">
      <dgm:prSet loTypeId="urn:microsoft.com/office/officeart/2016/7/layout/RoundedRectangleTimeline" loCatId="process" qsTypeId="urn:microsoft.com/office/officeart/2005/8/quickstyle/simple1" qsCatId="simple" csTypeId="urn:microsoft.com/office/officeart/2005/8/colors/accent0_1" csCatId="mainScheme" phldr="1"/>
      <dgm:spPr/>
      <dgm:t>
        <a:bodyPr rtlCol="0"/>
        <a:lstStyle/>
        <a:p>
          <a:pPr rtl="0"/>
          <a:endParaRPr lang="en-US"/>
        </a:p>
      </dgm:t>
    </dgm:pt>
    <dgm:pt modelId="{DBB9AF91-A87A-4524-AC84-6E690ACA3F65}">
      <dgm:prSet custT="1"/>
      <dgm:spPr/>
      <dgm:t>
        <a:bodyPr/>
        <a:lstStyle/>
        <a:p>
          <a:pPr latinLnBrk="1"/>
          <a:r>
            <a:rPr lang="ko-KR" altLang="en-US" sz="1800" b="1" i="0" baseline="0" dirty="0">
              <a:ea typeface="맑은 고딕" panose="020B0503020000020004" pitchFamily="50" charset="-127"/>
            </a:rPr>
            <a:t>웹 표준이란</a:t>
          </a:r>
          <a:endParaRPr lang="en-US" altLang="ko-KR" sz="1800" b="1" i="0" baseline="0" dirty="0">
            <a:ea typeface="맑은 고딕" panose="020B0503020000020004" pitchFamily="50" charset="-127"/>
          </a:endParaRPr>
        </a:p>
        <a:p>
          <a:pPr latinLnBrk="1"/>
          <a:endParaRPr lang="en-US" altLang="ko-KR" sz="1500" baseline="0" dirty="0">
            <a:ea typeface="맑은 고딕" panose="020B0503020000020004" pitchFamily="50" charset="-127"/>
          </a:endParaRPr>
        </a:p>
        <a:p>
          <a:pPr latinLnBrk="1"/>
          <a:r>
            <a:rPr lang="ko-KR" altLang="en-US" sz="1500" baseline="0" dirty="0">
              <a:ea typeface="맑은 고딕" panose="020B0503020000020004" pitchFamily="50" charset="-127"/>
            </a:rPr>
            <a:t> </a:t>
          </a:r>
          <a:r>
            <a:rPr lang="ko-KR" altLang="en-US" sz="1100" baseline="0" dirty="0">
              <a:ea typeface="맑은 고딕" panose="020B0503020000020004" pitchFamily="50" charset="-127"/>
            </a:rPr>
            <a:t>브라우저 종류 및 버전에 따른 기능 차이에 대하여 호환이 가능하도록 제시된 표준으로</a:t>
          </a:r>
          <a:r>
            <a:rPr lang="en-US" altLang="ko-KR" sz="1100" baseline="0" dirty="0">
              <a:ea typeface="맑은 고딕" panose="020B0503020000020004" pitchFamily="50" charset="-127"/>
            </a:rPr>
            <a:t>, </a:t>
          </a:r>
          <a:r>
            <a:rPr lang="ko-KR" altLang="en-US" sz="1100" baseline="0" dirty="0">
              <a:ea typeface="맑은 고딕" panose="020B0503020000020004" pitchFamily="50" charset="-127"/>
            </a:rPr>
            <a:t>다른 기종 혹은 플랫폼에 따라 달리 구현되는 기술을 동일하게 구현함과 동시에 어느 한쪽에 최적화되어 치우치지 않도록 공통요소를 사용하여 웹 페이지를 제작하는 기법을 의미한다</a:t>
          </a:r>
          <a:r>
            <a:rPr lang="en-US" altLang="ko-KR" sz="1100" baseline="0" dirty="0">
              <a:ea typeface="맑은 고딕" panose="020B0503020000020004" pitchFamily="50" charset="-127"/>
            </a:rPr>
            <a:t>. </a:t>
          </a:r>
          <a:r>
            <a:rPr lang="ko-KR" altLang="en-US" sz="1100" baseline="0" dirty="0">
              <a:ea typeface="맑은 고딕" panose="020B0503020000020004" pitchFamily="50" charset="-127"/>
            </a:rPr>
            <a:t>표준화 단체인 </a:t>
          </a:r>
          <a:r>
            <a:rPr lang="en-US" altLang="ko-KR" sz="1100" baseline="0" dirty="0">
              <a:ea typeface="맑은 고딕" panose="020B0503020000020004" pitchFamily="50" charset="-127"/>
            </a:rPr>
            <a:t>W3C(World Wide Consortium)</a:t>
          </a:r>
          <a:r>
            <a:rPr lang="ko-KR" altLang="en-US" sz="1100" baseline="0" dirty="0">
              <a:ea typeface="맑은 고딕" panose="020B0503020000020004" pitchFamily="50" charset="-127"/>
            </a:rPr>
            <a:t>가 권고한 표준안에 따라 웹사이트를 작성할 때 이용하는 </a:t>
          </a:r>
          <a:r>
            <a:rPr lang="en-US" altLang="ko-KR" sz="1100" baseline="0" dirty="0">
              <a:ea typeface="맑은 고딕" panose="020B0503020000020004" pitchFamily="50" charset="-127"/>
            </a:rPr>
            <a:t>HTML, CSS, JavaScript </a:t>
          </a:r>
          <a:r>
            <a:rPr lang="ko-KR" altLang="en-US" sz="1100" baseline="0" dirty="0">
              <a:ea typeface="맑은 고딕" panose="020B0503020000020004" pitchFamily="50" charset="-127"/>
            </a:rPr>
            <a:t>등에 대한 규정을 담고 있으며 웹 표준의 궁극적인 목적은 웹사이트에 접속한 사용자가 어떠한 운영체제나 브라우저를 사용하더라도 동일한 결과를 보이게 하는 것이다</a:t>
          </a:r>
          <a:r>
            <a:rPr lang="en-US" altLang="ko-KR" sz="1100" baseline="0" dirty="0">
              <a:ea typeface="맑은 고딕" panose="020B0503020000020004" pitchFamily="50" charset="-127"/>
            </a:rPr>
            <a:t>.</a:t>
          </a:r>
        </a:p>
        <a:p>
          <a:pPr latinLnBrk="1"/>
          <a:r>
            <a:rPr lang="ko-KR" altLang="en-US" sz="1800" b="1" i="0" baseline="0" dirty="0">
              <a:ea typeface="맑은 고딕" panose="020B0503020000020004" pitchFamily="50" charset="-127"/>
            </a:rPr>
            <a:t>웹 표준 준수 이유</a:t>
          </a:r>
        </a:p>
        <a:p>
          <a:pPr latinLnBrk="1"/>
          <a:r>
            <a:rPr lang="ko-KR" altLang="en-US" sz="1100" b="0" i="0" baseline="0" dirty="0">
              <a:ea typeface="맑은 고딕" panose="020B0503020000020004" pitchFamily="50" charset="-127"/>
            </a:rPr>
            <a:t>국내 웹의 현실은 특정 브라우저와 사용자 등의 이용환경과 비표준 페이지 및 과도한 플러그인 사용으로 장애인</a:t>
          </a:r>
          <a:r>
            <a:rPr lang="en-US" altLang="ko-KR" sz="1100" b="0" i="0" baseline="0" dirty="0">
              <a:ea typeface="맑은 고딕" panose="020B0503020000020004" pitchFamily="50" charset="-127"/>
            </a:rPr>
            <a:t>, </a:t>
          </a:r>
          <a:r>
            <a:rPr lang="ko-KR" altLang="en-US" sz="1100" b="0" i="0" baseline="0" dirty="0">
              <a:ea typeface="맑은 고딕" panose="020B0503020000020004" pitchFamily="50" charset="-127"/>
            </a:rPr>
            <a:t>노약자를 포함한 모든 사용자들에게 운영체제 및 웹 브라우저 등의 정보 접근 제약이 있다</a:t>
          </a:r>
          <a:r>
            <a:rPr lang="en-US" altLang="ko-KR" sz="1100" b="0" i="0" baseline="0" dirty="0">
              <a:ea typeface="맑은 고딕" panose="020B0503020000020004" pitchFamily="50" charset="-127"/>
            </a:rPr>
            <a:t>. </a:t>
          </a:r>
          <a:r>
            <a:rPr lang="ko-KR" altLang="en-US" sz="1100" b="0" i="0" baseline="0" dirty="0">
              <a:ea typeface="맑은 고딕" panose="020B0503020000020004" pitchFamily="50" charset="-127"/>
            </a:rPr>
            <a:t>따라서 브라우저의 종류나 버전에 상관없이 모든 사용자들이 동일한 웹사이트를 볼 수 있도록 웹 표준기술 작업이 필요하며 웹 표준 준수는 웹 접근성 준수를 위한 핵심이다</a:t>
          </a:r>
          <a:r>
            <a:rPr lang="en-US" altLang="ko-KR" sz="1100" b="0" i="0" baseline="0" dirty="0">
              <a:ea typeface="맑은 고딕" panose="020B0503020000020004" pitchFamily="50" charset="-127"/>
            </a:rPr>
            <a:t>.</a:t>
          </a:r>
          <a:endParaRPr lang="en-US" altLang="ko-KR" sz="1100" baseline="0" dirty="0">
            <a:ea typeface="맑은 고딕" panose="020B0503020000020004" pitchFamily="50" charset="-127"/>
          </a:endParaRPr>
        </a:p>
      </dgm:t>
    </dgm:pt>
    <dgm:pt modelId="{A293CFF4-0004-4367-8312-C564D6BA030C}" type="sibTrans" cxnId="{DD74FD0F-2F25-4F77-BA8E-0652076ACF78}">
      <dgm:prSet/>
      <dgm:spPr/>
      <dgm:t>
        <a:bodyPr/>
        <a:lstStyle/>
        <a:p>
          <a:pPr latinLnBrk="1"/>
          <a:endParaRPr lang="ko-KR" altLang="en-US"/>
        </a:p>
      </dgm:t>
    </dgm:pt>
    <dgm:pt modelId="{8CA922E3-EA6F-4A77-B87C-8285944169AB}" type="parTrans" cxnId="{DD74FD0F-2F25-4F77-BA8E-0652076ACF78}">
      <dgm:prSet/>
      <dgm:spPr/>
      <dgm:t>
        <a:bodyPr/>
        <a:lstStyle/>
        <a:p>
          <a:pPr latinLnBrk="1"/>
          <a:endParaRPr lang="ko-KR" altLang="en-US"/>
        </a:p>
      </dgm:t>
    </dgm:pt>
    <dgm:pt modelId="{8D3F1B84-38B0-4C90-9D78-82C3462F61D7}" type="pres">
      <dgm:prSet presAssocID="{809C88F1-D106-4EFF-AE22-4E80C5687A16}" presName="Name0" presStyleCnt="0">
        <dgm:presLayoutVars>
          <dgm:chMax/>
          <dgm:chPref/>
          <dgm:animLvl val="lvl"/>
        </dgm:presLayoutVars>
      </dgm:prSet>
      <dgm:spPr/>
    </dgm:pt>
    <dgm:pt modelId="{4A792DAD-8F01-457B-B56C-163047FDE954}" type="pres">
      <dgm:prSet presAssocID="{DBB9AF91-A87A-4524-AC84-6E690ACA3F65}" presName="composite" presStyleCnt="0"/>
      <dgm:spPr/>
    </dgm:pt>
    <dgm:pt modelId="{C7BF3FEF-C89B-4F2C-BC2E-06AD2E7783C9}" type="pres">
      <dgm:prSet presAssocID="{DBB9AF91-A87A-4524-AC84-6E690ACA3F65}" presName="parent" presStyleLbl="alignNode1" presStyleIdx="0" presStyleCnt="1" custScaleY="856938">
        <dgm:presLayoutVars>
          <dgm:chMax val="1"/>
          <dgm:chPref val="1"/>
          <dgm:bulletEnabled val="1"/>
        </dgm:presLayoutVars>
      </dgm:prSet>
      <dgm:spPr/>
    </dgm:pt>
    <dgm:pt modelId="{E693A240-F424-4D12-BF4C-72A0511EC4F3}" type="pres">
      <dgm:prSet presAssocID="{DBB9AF91-A87A-4524-AC84-6E690ACA3F65}" presName="Childtext" presStyleLbl="revTx" presStyleIdx="0" presStyleCnt="1">
        <dgm:presLayoutVars>
          <dgm:bulletEnabled val="1"/>
        </dgm:presLayoutVars>
      </dgm:prSet>
      <dgm:spPr/>
    </dgm:pt>
    <dgm:pt modelId="{53395A5D-B6EE-4212-8B48-C2E75FE664F7}" type="pres">
      <dgm:prSet presAssocID="{DBB9AF91-A87A-4524-AC84-6E690ACA3F65}" presName="ConnectLine" presStyleLbl="sibTrans1D1" presStyleIdx="0" presStyleCnt="1"/>
      <dgm:spPr>
        <a:noFill/>
        <a:ln w="6350" cap="flat" cmpd="sng" algn="in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1B78AD8-E5A9-475A-B746-36F57F12D75B}" type="pres">
      <dgm:prSet presAssocID="{DBB9AF91-A87A-4524-AC84-6E690ACA3F65}" presName="ConnectLineEnd" presStyleLbl="lnNode1" presStyleIdx="0" presStyleCnt="1"/>
      <dgm:spPr/>
    </dgm:pt>
    <dgm:pt modelId="{33709432-256A-415C-A2DC-35D2933B2164}" type="pres">
      <dgm:prSet presAssocID="{DBB9AF91-A87A-4524-AC84-6E690ACA3F65}" presName="EmptyPane" presStyleCnt="0"/>
      <dgm:spPr/>
    </dgm:pt>
  </dgm:ptLst>
  <dgm:cxnLst>
    <dgm:cxn modelId="{DD74FD0F-2F25-4F77-BA8E-0652076ACF78}" srcId="{809C88F1-D106-4EFF-AE22-4E80C5687A16}" destId="{DBB9AF91-A87A-4524-AC84-6E690ACA3F65}" srcOrd="0" destOrd="0" parTransId="{8CA922E3-EA6F-4A77-B87C-8285944169AB}" sibTransId="{A293CFF4-0004-4367-8312-C564D6BA030C}"/>
    <dgm:cxn modelId="{696B0852-1862-4489-9462-594360AD9648}" type="presOf" srcId="{809C88F1-D106-4EFF-AE22-4E80C5687A16}" destId="{8D3F1B84-38B0-4C90-9D78-82C3462F61D7}" srcOrd="0" destOrd="0" presId="urn:microsoft.com/office/officeart/2016/7/layout/RoundedRectangleTimeline"/>
    <dgm:cxn modelId="{D2E5B9F5-B5E1-49A9-BDF6-547CA6A73A77}" type="presOf" srcId="{DBB9AF91-A87A-4524-AC84-6E690ACA3F65}" destId="{C7BF3FEF-C89B-4F2C-BC2E-06AD2E7783C9}" srcOrd="0" destOrd="0" presId="urn:microsoft.com/office/officeart/2016/7/layout/RoundedRectangleTimeline"/>
    <dgm:cxn modelId="{FB3F4B6A-023E-4660-918C-DE24F41CA860}" type="presParOf" srcId="{8D3F1B84-38B0-4C90-9D78-82C3462F61D7}" destId="{4A792DAD-8F01-457B-B56C-163047FDE954}" srcOrd="0" destOrd="0" presId="urn:microsoft.com/office/officeart/2016/7/layout/RoundedRectangleTimeline"/>
    <dgm:cxn modelId="{CA9D412E-FA3C-4933-AB58-7AE328031E16}" type="presParOf" srcId="{4A792DAD-8F01-457B-B56C-163047FDE954}" destId="{C7BF3FEF-C89B-4F2C-BC2E-06AD2E7783C9}" srcOrd="0" destOrd="0" presId="urn:microsoft.com/office/officeart/2016/7/layout/RoundedRectangleTimeline"/>
    <dgm:cxn modelId="{1E1CBAC9-7D59-4328-9CAD-2872596051A0}" type="presParOf" srcId="{4A792DAD-8F01-457B-B56C-163047FDE954}" destId="{E693A240-F424-4D12-BF4C-72A0511EC4F3}" srcOrd="1" destOrd="0" presId="urn:microsoft.com/office/officeart/2016/7/layout/RoundedRectangleTimeline"/>
    <dgm:cxn modelId="{27222B04-67DD-4B0D-A529-59F7FE423A03}" type="presParOf" srcId="{4A792DAD-8F01-457B-B56C-163047FDE954}" destId="{53395A5D-B6EE-4212-8B48-C2E75FE664F7}" srcOrd="2" destOrd="0" presId="urn:microsoft.com/office/officeart/2016/7/layout/RoundedRectangleTimeline"/>
    <dgm:cxn modelId="{AE5F781C-D83F-4DC3-9548-620B0EFC11AE}" type="presParOf" srcId="{4A792DAD-8F01-457B-B56C-163047FDE954}" destId="{91B78AD8-E5A9-475A-B746-36F57F12D75B}" srcOrd="3" destOrd="0" presId="urn:microsoft.com/office/officeart/2016/7/layout/RoundedRectangleTimeline"/>
    <dgm:cxn modelId="{1862BB72-713C-459F-9733-72785D16C4DD}" type="presParOf" srcId="{4A792DAD-8F01-457B-B56C-163047FDE954}" destId="{33709432-256A-415C-A2DC-35D2933B2164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F3FEF-C89B-4F2C-BC2E-06AD2E7783C9}">
      <dsp:nvSpPr>
        <dsp:cNvPr id="0" name=""/>
        <dsp:cNvSpPr/>
      </dsp:nvSpPr>
      <dsp:spPr>
        <a:xfrm>
          <a:off x="275251" y="421651"/>
          <a:ext cx="10259005" cy="50513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1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i="0" kern="1200" baseline="0" dirty="0">
              <a:ea typeface="맑은 고딕" panose="020B0503020000020004" pitchFamily="50" charset="-127"/>
            </a:rPr>
            <a:t>웹 표준이란</a:t>
          </a:r>
          <a:endParaRPr lang="en-US" altLang="ko-KR" sz="1800" b="1" i="0" kern="1200" baseline="0" dirty="0">
            <a:ea typeface="맑은 고딕" panose="020B0503020000020004" pitchFamily="50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500" kern="1200" baseline="0" dirty="0">
            <a:ea typeface="맑은 고딕" panose="020B0503020000020004" pitchFamily="50" charset="-127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baseline="0" dirty="0">
              <a:ea typeface="맑은 고딕" panose="020B0503020000020004" pitchFamily="50" charset="-127"/>
            </a:rPr>
            <a:t> </a:t>
          </a:r>
          <a:r>
            <a:rPr lang="ko-KR" altLang="en-US" sz="1100" kern="1200" baseline="0" dirty="0">
              <a:ea typeface="맑은 고딕" panose="020B0503020000020004" pitchFamily="50" charset="-127"/>
            </a:rPr>
            <a:t>브라우저 종류 및 버전에 따른 기능 차이에 대하여 호환이 가능하도록 제시된 표준으로</a:t>
          </a:r>
          <a:r>
            <a:rPr lang="en-US" altLang="ko-KR" sz="1100" kern="1200" baseline="0" dirty="0">
              <a:ea typeface="맑은 고딕" panose="020B0503020000020004" pitchFamily="50" charset="-127"/>
            </a:rPr>
            <a:t>, </a:t>
          </a:r>
          <a:r>
            <a:rPr lang="ko-KR" altLang="en-US" sz="1100" kern="1200" baseline="0" dirty="0">
              <a:ea typeface="맑은 고딕" panose="020B0503020000020004" pitchFamily="50" charset="-127"/>
            </a:rPr>
            <a:t>다른 기종 혹은 플랫폼에 따라 달리 구현되는 기술을 동일하게 구현함과 동시에 어느 한쪽에 최적화되어 치우치지 않도록 공통요소를 사용하여 웹 페이지를 제작하는 기법을 의미한다</a:t>
          </a:r>
          <a:r>
            <a:rPr lang="en-US" altLang="ko-KR" sz="1100" kern="1200" baseline="0" dirty="0">
              <a:ea typeface="맑은 고딕" panose="020B0503020000020004" pitchFamily="50" charset="-127"/>
            </a:rPr>
            <a:t>. </a:t>
          </a:r>
          <a:r>
            <a:rPr lang="ko-KR" altLang="en-US" sz="1100" kern="1200" baseline="0" dirty="0">
              <a:ea typeface="맑은 고딕" panose="020B0503020000020004" pitchFamily="50" charset="-127"/>
            </a:rPr>
            <a:t>표준화 단체인 </a:t>
          </a:r>
          <a:r>
            <a:rPr lang="en-US" altLang="ko-KR" sz="1100" kern="1200" baseline="0" dirty="0">
              <a:ea typeface="맑은 고딕" panose="020B0503020000020004" pitchFamily="50" charset="-127"/>
            </a:rPr>
            <a:t>W3C(World Wide Consortium)</a:t>
          </a:r>
          <a:r>
            <a:rPr lang="ko-KR" altLang="en-US" sz="1100" kern="1200" baseline="0" dirty="0">
              <a:ea typeface="맑은 고딕" panose="020B0503020000020004" pitchFamily="50" charset="-127"/>
            </a:rPr>
            <a:t>가 권고한 표준안에 따라 웹사이트를 작성할 때 이용하는 </a:t>
          </a:r>
          <a:r>
            <a:rPr lang="en-US" altLang="ko-KR" sz="1100" kern="1200" baseline="0" dirty="0">
              <a:ea typeface="맑은 고딕" panose="020B0503020000020004" pitchFamily="50" charset="-127"/>
            </a:rPr>
            <a:t>HTML, CSS, JavaScript </a:t>
          </a:r>
          <a:r>
            <a:rPr lang="ko-KR" altLang="en-US" sz="1100" kern="1200" baseline="0" dirty="0">
              <a:ea typeface="맑은 고딕" panose="020B0503020000020004" pitchFamily="50" charset="-127"/>
            </a:rPr>
            <a:t>등에 대한 규정을 담고 있으며 웹 표준의 궁극적인 목적은 웹사이트에 접속한 사용자가 어떠한 운영체제나 브라우저를 사용하더라도 동일한 결과를 보이게 하는 것이다</a:t>
          </a:r>
          <a:r>
            <a:rPr lang="en-US" altLang="ko-KR" sz="1100" kern="1200" baseline="0" dirty="0">
              <a:ea typeface="맑은 고딕" panose="020B0503020000020004" pitchFamily="50" charset="-127"/>
            </a:rPr>
            <a:t>.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i="0" kern="1200" baseline="0" dirty="0">
              <a:ea typeface="맑은 고딕" panose="020B0503020000020004" pitchFamily="50" charset="-127"/>
            </a:rPr>
            <a:t>웹 표준 준수 이유</a:t>
          </a: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i="0" kern="1200" baseline="0" dirty="0">
              <a:ea typeface="맑은 고딕" panose="020B0503020000020004" pitchFamily="50" charset="-127"/>
            </a:rPr>
            <a:t>국내 웹의 현실은 특정 브라우저와 사용자 등의 이용환경과 비표준 페이지 및 과도한 플러그인 사용으로 장애인</a:t>
          </a:r>
          <a:r>
            <a:rPr lang="en-US" altLang="ko-KR" sz="1100" b="0" i="0" kern="1200" baseline="0" dirty="0">
              <a:ea typeface="맑은 고딕" panose="020B0503020000020004" pitchFamily="50" charset="-127"/>
            </a:rPr>
            <a:t>, </a:t>
          </a:r>
          <a:r>
            <a:rPr lang="ko-KR" altLang="en-US" sz="1100" b="0" i="0" kern="1200" baseline="0" dirty="0">
              <a:ea typeface="맑은 고딕" panose="020B0503020000020004" pitchFamily="50" charset="-127"/>
            </a:rPr>
            <a:t>노약자를 포함한 모든 사용자들에게 운영체제 및 웹 브라우저 등의 정보 접근 제약이 있다</a:t>
          </a:r>
          <a:r>
            <a:rPr lang="en-US" altLang="ko-KR" sz="1100" b="0" i="0" kern="1200" baseline="0" dirty="0">
              <a:ea typeface="맑은 고딕" panose="020B0503020000020004" pitchFamily="50" charset="-127"/>
            </a:rPr>
            <a:t>. </a:t>
          </a:r>
          <a:r>
            <a:rPr lang="ko-KR" altLang="en-US" sz="1100" b="0" i="0" kern="1200" baseline="0" dirty="0">
              <a:ea typeface="맑은 고딕" panose="020B0503020000020004" pitchFamily="50" charset="-127"/>
            </a:rPr>
            <a:t>따라서 브라우저의 종류나 버전에 상관없이 모든 사용자들이 동일한 웹사이트를 볼 수 있도록 웹 표준기술 작업이 필요하며 웹 표준 준수는 웹 접근성 준수를 위한 핵심이다</a:t>
          </a:r>
          <a:r>
            <a:rPr lang="en-US" altLang="ko-KR" sz="1100" b="0" i="0" kern="1200" baseline="0" dirty="0">
              <a:ea typeface="맑은 고딕" panose="020B0503020000020004" pitchFamily="50" charset="-127"/>
            </a:rPr>
            <a:t>.</a:t>
          </a:r>
          <a:endParaRPr lang="en-US" altLang="ko-KR" sz="1100" kern="1200" baseline="0" dirty="0">
            <a:ea typeface="맑은 고딕" panose="020B0503020000020004" pitchFamily="50" charset="-127"/>
          </a:endParaRPr>
        </a:p>
      </dsp:txBody>
      <dsp:txXfrm>
        <a:off x="521838" y="668238"/>
        <a:ext cx="9765831" cy="4558189"/>
      </dsp:txXfrm>
    </dsp:sp>
    <dsp:sp modelId="{E693A240-F424-4D12-BF4C-72A0511EC4F3}">
      <dsp:nvSpPr>
        <dsp:cNvPr id="0" name=""/>
        <dsp:cNvSpPr/>
      </dsp:nvSpPr>
      <dsp:spPr>
        <a:xfrm>
          <a:off x="275251" y="0"/>
          <a:ext cx="10259005" cy="2063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95A5D-B6EE-4212-8B48-C2E75FE664F7}">
      <dsp:nvSpPr>
        <dsp:cNvPr id="0" name=""/>
        <dsp:cNvSpPr/>
      </dsp:nvSpPr>
      <dsp:spPr>
        <a:xfrm>
          <a:off x="5404754" y="2181026"/>
          <a:ext cx="0" cy="471573"/>
        </a:xfrm>
        <a:prstGeom prst="line">
          <a:avLst/>
        </a:prstGeom>
        <a:noFill/>
        <a:ln w="6350" cap="flat" cmpd="sng" algn="in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78AD8-E5A9-475A-B746-36F57F12D75B}">
      <dsp:nvSpPr>
        <dsp:cNvPr id="0" name=""/>
        <dsp:cNvSpPr/>
      </dsp:nvSpPr>
      <dsp:spPr>
        <a:xfrm>
          <a:off x="5345807" y="2063133"/>
          <a:ext cx="117893" cy="1178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모서리가 둥근 직사각형 타임라인"/>
  <dgm:desc val="시간순으로 이벤트 목록을 표시하는 데 사용합니다. 보이지 않는 상자에 설명이 포함되지만 날짜는 직사각형 안에 표시됩니다. 직사각형의 모서리가 둥근 첫 번째 및 마지막 노드는 제외됩니다. 많은 텍스트와 긴 설명적 날짜 형식을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4D3479-7EB0-4C37-B8FC-4E49AB4E70AA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2022-07-21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79B2A-BF25-4862-8EEB-C1ACE5554C1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3556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FEFBD52-69DE-4841-BE26-B7DFAA824D6F}" type="datetime1">
              <a:rPr lang="ko-KR" altLang="en-US" smtClean="0"/>
              <a:pPr/>
              <a:t>2022-07-21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2B46F2B-1084-40BA-9F0A-B1F6847335C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25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55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155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 6" title="부채꼴 모양 원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rtlCol="0" anchor="ctr">
            <a:noAutofit/>
          </a:bodyPr>
          <a:lstStyle>
            <a:lvl1pPr algn="ctr">
              <a:defRPr sz="10000" spc="800" baseline="0"/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11C973-2DE4-4564-9AF0-572359D45E70}" type="datetime1">
              <a:rPr lang="ko-KR" altLang="en-US" smtClean="0"/>
              <a:pPr/>
              <a:t>2022-07-21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71766878-3199-4EAB-94E7-2D6D11070E14}" type="slidenum">
              <a:rPr lang="en-US" noProof="0"/>
              <a:pPr/>
              <a:t>‹#›</a:t>
            </a:fld>
            <a:endParaRPr lang="en-US" noProof="0" dirty="0"/>
          </a:p>
        </p:txBody>
      </p:sp>
      <p:sp>
        <p:nvSpPr>
          <p:cNvPr id="13" name="직사각형 12" title="왼쪽 가장자리 장식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50E2CAF-BAD7-456B-A43F-1430463587C5}" type="datetime1">
              <a:rPr lang="ko-KR" altLang="en-US" smtClean="0"/>
              <a:pPr/>
              <a:t>2022-07-21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12A0ED-89BA-40BB-B390-3E6BBBAE2308}" type="datetime1">
              <a:rPr lang="ko-KR" altLang="en-US" smtClean="0"/>
              <a:pPr/>
              <a:t>2022-07-21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59A4271-3D9E-44C4-A6F4-E52CD57D8A01}" type="datetime1">
              <a:rPr lang="ko-KR" altLang="en-US" smtClean="0"/>
              <a:pPr/>
              <a:t>2022-07-21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en-US" noProof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rtlCol="0"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D233D4D-6E18-421A-AE15-35A52943271C}" type="datetime1">
              <a:rPr lang="ko-KR" altLang="en-US" smtClean="0"/>
              <a:pPr/>
              <a:t>2022-07-21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1766878-3199-4EAB-94E7-2D6D11070E1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grpSp>
        <p:nvGrpSpPr>
          <p:cNvPr id="7" name="그룹 6" title="왼쪽 부채꼴 모양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자유형 6" title="왼쪽 부채꼴 모양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자유형 11" title="왼쪽 부채꼴 모양 인라인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12B196-F54F-4076-B262-CF37F4A7E325}" type="datetime1">
              <a:rPr lang="ko-KR" altLang="en-US" smtClean="0"/>
              <a:pPr/>
              <a:t>2022-07-21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062036C-A832-4627-91B5-E5D46BCD803A}" type="datetime1">
              <a:rPr lang="ko-KR" altLang="en-US" smtClean="0"/>
              <a:pPr/>
              <a:t>2022-07-21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54F3EF-3A7B-4999-8352-BD504916B74F}" type="datetime1">
              <a:rPr lang="ko-KR" altLang="en-US" smtClean="0"/>
              <a:pPr/>
              <a:t>2022-07-21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0B04735-801C-4230-869A-4E78AA863940}" type="datetime1">
              <a:rPr lang="ko-KR" altLang="en-US" smtClean="0"/>
              <a:pPr/>
              <a:t>2022-07-21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1" title="오른쪽 부채꼴 모양 배경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 rtlCol="0"/>
          <a:lstStyle>
            <a:lvl1pPr>
              <a:defRPr/>
            </a:lvl1pPr>
          </a:lstStyle>
          <a:p>
            <a:fld id="{FC30FA59-026D-4F3B-8E76-4C121D7616AB}" type="datetime1">
              <a:rPr lang="ko-KR" altLang="en-US" smtClean="0"/>
              <a:pPr/>
              <a:t>2022-07-21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sp>
        <p:nvSpPr>
          <p:cNvPr id="8" name="직사각형 7" title="왼쪽 가장자리 장식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11" name="자유형 11" title="오른쪽 부채꼴 모양 배경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직사각형 11" title="왼쪽 가장자리 장식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 rtlCol="0"/>
          <a:lstStyle>
            <a:lvl1pPr>
              <a:defRPr/>
            </a:lvl1pPr>
          </a:lstStyle>
          <a:p>
            <a:fld id="{8C659157-89DF-496D-8F89-D7EBE661944B}" type="datetime1">
              <a:rPr lang="ko-KR" altLang="en-US" smtClean="0"/>
              <a:pPr/>
              <a:t>2022-07-21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537AD34-1C6F-413E-B682-E2CFAB02FDF9}" type="datetime1">
              <a:rPr lang="ko-KR" altLang="en-US" smtClean="0"/>
              <a:pPr/>
              <a:t>2022-07-21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1766878-3199-4EAB-94E7-2D6D11070E14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1" name="자유형(F) 6" title="왼쪽 부채꼴 모양 가장자리 장식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직사각형 11" title="오른쪽 가장자리 장식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b="1" kern="1200" cap="all" spc="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03" y="954923"/>
            <a:ext cx="5875694" cy="4504620"/>
          </a:xfrm>
        </p:spPr>
        <p:txBody>
          <a:bodyPr rtlCol="0">
            <a:normAutofit/>
          </a:bodyPr>
          <a:lstStyle/>
          <a:p>
            <a:r>
              <a:rPr lang="ko-KR" altLang="en-US" sz="4000" b="1" kern="0" spc="-2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표준과 </a:t>
            </a:r>
            <a:br>
              <a:rPr lang="en-US" altLang="ko-KR" sz="4000" b="1" kern="0" spc="-2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000" b="1" kern="0" spc="-2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주요 웹 브라우저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58" y="5572664"/>
            <a:ext cx="5877385" cy="84180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bg2"/>
                </a:solidFill>
              </a:rPr>
              <a:t>박지훈</a:t>
            </a:r>
            <a:endParaRPr lang="ko-KR" altLang="en-US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웅덩이에 비친 누군가 달려가는 모습">
            <a:extLst>
              <a:ext uri="{FF2B5EF4-FFF2-40B4-BE49-F238E27FC236}">
                <a16:creationId xmlns:a16="http://schemas.microsoft.com/office/drawing/2014/main" id="{F92AED05-CE03-4017-91A7-1CB221B81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0" r="29584" b="-1"/>
          <a:stretch/>
        </p:blipFill>
        <p:spPr>
          <a:xfrm>
            <a:off x="6909478" y="10"/>
            <a:ext cx="5282519" cy="685799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직사각형 9">
            <a:extLst>
              <a:ext uri="{FF2B5EF4-FFF2-40B4-BE49-F238E27FC236}">
                <a16:creationId xmlns:a16="http://schemas.microsoft.com/office/drawing/2014/main" id="{022C3B48-99E5-4B5C-8E49-15C2A9552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(F) 10">
            <a:extLst>
              <a:ext uri="{FF2B5EF4-FFF2-40B4-BE49-F238E27FC236}">
                <a16:creationId xmlns:a16="http://schemas.microsoft.com/office/drawing/2014/main" id="{C67B4E51-3288-4A1F-A92C-87C9401ED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직사각형 13">
            <a:extLst>
              <a:ext uri="{FF2B5EF4-FFF2-40B4-BE49-F238E27FC236}">
                <a16:creationId xmlns:a16="http://schemas.microsoft.com/office/drawing/2014/main" id="{D3E95A6B-F840-413C-9E78-C33C02FFA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4806D2-3CDF-4070-AF3B-DC017A5A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87" y="482321"/>
            <a:ext cx="3656581" cy="5571625"/>
          </a:xfrm>
        </p:spPr>
        <p:txBody>
          <a:bodyPr rtlCol="0" anchor="ctr">
            <a:normAutofit/>
          </a:bodyPr>
          <a:lstStyle/>
          <a:p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F43B30-D79C-DD5D-8680-94B6C8A3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55" y="162046"/>
            <a:ext cx="4902055" cy="3865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6ECE30-E9ED-3212-DC29-7C4C74893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51" y="162046"/>
            <a:ext cx="5110247" cy="3865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5DE384-4D6F-D6EA-D5C3-F5890E776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593" y="4322994"/>
            <a:ext cx="5110247" cy="19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7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직사각형 9">
            <a:extLst>
              <a:ext uri="{FF2B5EF4-FFF2-40B4-BE49-F238E27FC236}">
                <a16:creationId xmlns:a16="http://schemas.microsoft.com/office/drawing/2014/main" id="{022C3B48-99E5-4B5C-8E49-15C2A9552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자유형(F) 10">
            <a:extLst>
              <a:ext uri="{FF2B5EF4-FFF2-40B4-BE49-F238E27FC236}">
                <a16:creationId xmlns:a16="http://schemas.microsoft.com/office/drawing/2014/main" id="{C67B4E51-3288-4A1F-A92C-87C9401ED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직사각형 13">
            <a:extLst>
              <a:ext uri="{FF2B5EF4-FFF2-40B4-BE49-F238E27FC236}">
                <a16:creationId xmlns:a16="http://schemas.microsoft.com/office/drawing/2014/main" id="{D3E95A6B-F840-413C-9E78-C33C02FFA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9" name="내용 개체 틀 2" descr="SmartArt 시간 표시 막대 개체 틀">
            <a:extLst>
              <a:ext uri="{FF2B5EF4-FFF2-40B4-BE49-F238E27FC236}">
                <a16:creationId xmlns:a16="http://schemas.microsoft.com/office/drawing/2014/main" id="{93C3D81C-D261-4493-942F-A53CECB4A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287815"/>
              </p:ext>
            </p:extLst>
          </p:nvPr>
        </p:nvGraphicFramePr>
        <p:xfrm>
          <a:off x="765174" y="481013"/>
          <a:ext cx="10809509" cy="5894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784806D2-3CDF-4070-AF3B-DC017A5A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87" y="482321"/>
            <a:ext cx="3656581" cy="5571625"/>
          </a:xfrm>
        </p:spPr>
        <p:txBody>
          <a:bodyPr rtlCol="0" anchor="ctr">
            <a:normAutofit/>
          </a:bodyPr>
          <a:lstStyle/>
          <a:p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787915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793_TF67530480.potx" id="{3F76D61B-5769-4EC5-8375-14B7ADBFE5EE}" vid="{7672CE90-2881-4D11-872F-5658B68A771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5D5C12-9048-448D-A69C-F00736C0732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배지 디자인</Template>
  <TotalTime>15</TotalTime>
  <Words>154</Words>
  <Application>Microsoft Office PowerPoint</Application>
  <PresentationFormat>와이드스크린</PresentationFormat>
  <Paragraphs>12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맑은 고딕</vt:lpstr>
      <vt:lpstr>Arial</vt:lpstr>
      <vt:lpstr>Calibri</vt:lpstr>
      <vt:lpstr>Gill Sans MT</vt:lpstr>
      <vt:lpstr>배지</vt:lpstr>
      <vt:lpstr>웹 표준과  주요 웹 브라우저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표준과  주요 웹 브라우저</dc:title>
  <dc:creator>박 지훈</dc:creator>
  <cp:lastModifiedBy>박 지훈</cp:lastModifiedBy>
  <cp:revision>4</cp:revision>
  <dcterms:created xsi:type="dcterms:W3CDTF">2022-07-21T04:28:56Z</dcterms:created>
  <dcterms:modified xsi:type="dcterms:W3CDTF">2022-07-21T04:44:49Z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